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metadata" ContentType="application/binary"/>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60" r:id="rId5"/>
  </p:sldMasterIdLst>
  <p:notesMasterIdLst>
    <p:notesMasterId r:id="rId24"/>
  </p:notesMasterIdLst>
  <p:sldIdLst>
    <p:sldId id="256" r:id="rId6"/>
    <p:sldId id="277" r:id="rId7"/>
    <p:sldId id="278" r:id="rId8"/>
    <p:sldId id="279" r:id="rId9"/>
    <p:sldId id="280" r:id="rId10"/>
    <p:sldId id="281" r:id="rId11"/>
    <p:sldId id="286" r:id="rId12"/>
    <p:sldId id="287" r:id="rId13"/>
    <p:sldId id="288" r:id="rId14"/>
    <p:sldId id="289" r:id="rId15"/>
    <p:sldId id="290" r:id="rId16"/>
    <p:sldId id="291" r:id="rId17"/>
    <p:sldId id="292" r:id="rId18"/>
    <p:sldId id="285" r:id="rId19"/>
    <p:sldId id="283" r:id="rId20"/>
    <p:sldId id="284" r:id="rId21"/>
    <p:sldId id="282" r:id="rId22"/>
    <p:sldId id="271" r:id="rId23"/>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42" d="100"/>
          <a:sy n="42" d="100"/>
        </p:scale>
        <p:origin x="-126" y="-21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1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13" name="Google Shape;113;p1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2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40" name="Google Shape;140;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1" name="Google Shape;141;p2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2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7" name="Google Shape;147;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8" name="Google Shape;148;p2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2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4" name="Google Shape;154;p2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2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0" name="Google Shape;160;p2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2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2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2976664" y="274638"/>
            <a:ext cx="571013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2.png"/><Relationship Id="rId4" Type="http://schemas.openxmlformats.org/officeDocument/2006/relationships/slideLayout" Target="../slideLayouts/slideLayout1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2">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3"/>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92" name="Google Shape;92;p13"/>
          <p:cNvPicPr preferRelativeResize="0"/>
          <p:nvPr/>
        </p:nvPicPr>
        <p:blipFill rotWithShape="1">
          <a:blip r:embed="rId9">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0"/>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61" r:id="rId1"/>
    <p:sldLayoutId id="2147483664" r:id="rId2"/>
    <p:sldLayoutId id="2147483667" r:id="rId3"/>
    <p:sldLayoutId id="2147483668" r:id="rId4"/>
    <p:sldLayoutId id="2147483669" r:id="rId5"/>
    <p:sldLayoutId id="2147483670" r:id="rId6"/>
    <p:sldLayoutId id="2147483671"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166"/>
        <p:cNvGrpSpPr/>
        <p:nvPr/>
      </p:nvGrpSpPr>
      <p:grpSpPr>
        <a:xfrm>
          <a:off x="0" y="0"/>
          <a:ext cx="0" cy="0"/>
          <a:chOff x="0" y="0"/>
          <a:chExt cx="0" cy="0"/>
        </a:xfrm>
      </p:grpSpPr>
      <p:sp>
        <p:nvSpPr>
          <p:cNvPr id="167" name="Google Shape;167;p1"/>
          <p:cNvSpPr/>
          <p:nvPr/>
        </p:nvSpPr>
        <p:spPr>
          <a:xfrm>
            <a:off x="15659100" y="0"/>
            <a:ext cx="2628900"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170" name="Google Shape;170;p1"/>
          <p:cNvSpPr/>
          <p:nvPr/>
        </p:nvSpPr>
        <p:spPr>
          <a:xfrm>
            <a:off x="2750820" y="0"/>
            <a:ext cx="11844130" cy="581693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rgbClr val="000000"/>
                </a:solidFill>
                <a:latin typeface="Cambria"/>
                <a:ea typeface="Cambria"/>
                <a:cs typeface="Cambria"/>
                <a:sym typeface="Cambria"/>
              </a:rPr>
              <a:t/>
            </a:r>
            <a:br>
              <a:rPr lang="en-US" sz="1800" b="1" i="0" u="none" strike="noStrike" cap="none" dirty="0">
                <a:solidFill>
                  <a:srgbClr val="000000"/>
                </a:solidFill>
                <a:latin typeface="Cambria"/>
                <a:ea typeface="Cambria"/>
                <a:cs typeface="Cambria"/>
                <a:sym typeface="Cambria"/>
              </a:rPr>
            </a:br>
            <a:endParaRPr sz="1800" b="1"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r>
              <a:rPr lang="en-US" sz="4400" b="1" i="0" u="none" strike="noStrike" cap="none" dirty="0">
                <a:solidFill>
                  <a:srgbClr val="000000"/>
                </a:solidFill>
                <a:latin typeface="Cambria"/>
                <a:ea typeface="Cambria"/>
                <a:cs typeface="Cambria"/>
                <a:sym typeface="Cambria"/>
              </a:rPr>
              <a:t>       </a:t>
            </a:r>
            <a:endParaRPr lang="en-GB" sz="4400" b="1" i="0" u="none" strike="noStrike" cap="none" dirty="0">
              <a:solidFill>
                <a:srgbClr val="000000"/>
              </a:solidFill>
              <a:latin typeface="Cambria"/>
              <a:ea typeface="Cambria"/>
              <a:cs typeface="Cambria"/>
              <a:sym typeface="Cambria"/>
            </a:endParaRPr>
          </a:p>
          <a:p>
            <a:pPr marL="0" marR="0" lvl="0" indent="0" algn="ctr" rtl="0">
              <a:spcBef>
                <a:spcPts val="0"/>
              </a:spcBef>
              <a:spcAft>
                <a:spcPts val="0"/>
              </a:spcAft>
              <a:buNone/>
            </a:pPr>
            <a:endParaRPr lang="en-GB" sz="2800" b="1" dirty="0">
              <a:latin typeface="Cambria"/>
              <a:ea typeface="Cambria"/>
              <a:cs typeface="Cambria"/>
              <a:sym typeface="Cambria"/>
            </a:endParaRPr>
          </a:p>
          <a:p>
            <a:pPr marL="0" marR="0" lvl="0" indent="0" algn="ctr" rtl="0">
              <a:spcBef>
                <a:spcPts val="0"/>
              </a:spcBef>
              <a:spcAft>
                <a:spcPts val="0"/>
              </a:spcAft>
              <a:buNone/>
            </a:pPr>
            <a:endParaRPr lang="en-GB" sz="2800" b="1" i="0" u="none" strike="noStrike" cap="none" dirty="0">
              <a:solidFill>
                <a:srgbClr val="000000"/>
              </a:solidFill>
              <a:latin typeface="Cambria"/>
              <a:ea typeface="Cambria"/>
              <a:cs typeface="Cambria"/>
              <a:sym typeface="Cambria"/>
            </a:endParaRPr>
          </a:p>
          <a:p>
            <a:pPr marL="0" marR="0" lvl="0" indent="0" algn="ctr" rtl="0">
              <a:spcBef>
                <a:spcPts val="0"/>
              </a:spcBef>
              <a:spcAft>
                <a:spcPts val="0"/>
              </a:spcAft>
              <a:buNone/>
            </a:pPr>
            <a:endParaRPr lang="en-GB" sz="2800" b="1" dirty="0">
              <a:latin typeface="Cambria"/>
              <a:ea typeface="Cambria"/>
              <a:cs typeface="Cambria"/>
              <a:sym typeface="Cambria"/>
            </a:endParaRPr>
          </a:p>
          <a:p>
            <a:pPr marL="0" marR="0" lvl="0" indent="0" algn="ctr" rtl="0">
              <a:spcBef>
                <a:spcPts val="0"/>
              </a:spcBef>
              <a:spcAft>
                <a:spcPts val="0"/>
              </a:spcAft>
              <a:buNone/>
            </a:pPr>
            <a:endParaRPr lang="en-GB" sz="2800" b="1" i="0" u="none" strike="noStrike" cap="none" dirty="0">
              <a:solidFill>
                <a:srgbClr val="000000"/>
              </a:solidFill>
              <a:latin typeface="Cambria"/>
              <a:ea typeface="Cambria"/>
              <a:cs typeface="Cambria"/>
              <a:sym typeface="Cambria"/>
            </a:endParaRPr>
          </a:p>
          <a:p>
            <a:pPr marL="0" marR="0" lvl="0" indent="0" algn="ctr" rtl="0">
              <a:spcBef>
                <a:spcPts val="0"/>
              </a:spcBef>
              <a:spcAft>
                <a:spcPts val="0"/>
              </a:spcAft>
              <a:buNone/>
            </a:pPr>
            <a:endParaRPr lang="en-GB" sz="2800" b="1" i="0" u="none" strike="noStrike" cap="none" dirty="0">
              <a:solidFill>
                <a:srgbClr val="000000"/>
              </a:solidFill>
              <a:latin typeface="Cambria"/>
              <a:ea typeface="Cambria"/>
              <a:cs typeface="Cambria"/>
              <a:sym typeface="Cambria"/>
            </a:endParaRPr>
          </a:p>
          <a:p>
            <a:pPr marL="0" marR="0" lvl="0" indent="0" algn="ctr" rtl="0">
              <a:spcBef>
                <a:spcPts val="0"/>
              </a:spcBef>
              <a:spcAft>
                <a:spcPts val="0"/>
              </a:spcAft>
              <a:buNone/>
            </a:pPr>
            <a:endParaRPr sz="4200" b="1"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r>
              <a:rPr lang="en-US" sz="3200" b="1" i="0" u="none" strike="noStrike" cap="none" dirty="0">
                <a:solidFill>
                  <a:srgbClr val="000000"/>
                </a:solidFill>
                <a:latin typeface="Cambria"/>
                <a:ea typeface="Cambria"/>
                <a:cs typeface="Cambria"/>
                <a:sym typeface="Cambria"/>
              </a:rPr>
              <a:t/>
            </a:r>
            <a:br>
              <a:rPr lang="en-US" sz="3200" b="1" i="0" u="none" strike="noStrike" cap="none" dirty="0">
                <a:solidFill>
                  <a:srgbClr val="000000"/>
                </a:solidFill>
                <a:latin typeface="Cambria"/>
                <a:ea typeface="Cambria"/>
                <a:cs typeface="Cambria"/>
                <a:sym typeface="Cambria"/>
              </a:rPr>
            </a:br>
            <a:endParaRPr sz="1800" b="0" i="0" u="none" strike="noStrike" cap="none">
              <a:solidFill>
                <a:srgbClr val="000000"/>
              </a:solidFill>
              <a:latin typeface="Calibri"/>
              <a:ea typeface="Calibri"/>
              <a:cs typeface="Calibri"/>
              <a:sym typeface="Calibri"/>
            </a:endParaRPr>
          </a:p>
        </p:txBody>
      </p:sp>
      <p:sp>
        <p:nvSpPr>
          <p:cNvPr id="171" name="Google Shape;171;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pPr marL="0" lvl="0" indent="0" algn="r" rtl="0">
                <a:spcBef>
                  <a:spcPts val="0"/>
                </a:spcBef>
                <a:spcAft>
                  <a:spcPts val="0"/>
                </a:spcAft>
                <a:buNone/>
              </a:pPr>
              <a:t>1</a:t>
            </a:fld>
            <a:endParaRPr>
              <a:solidFill>
                <a:srgbClr val="888888"/>
              </a:solidFill>
            </a:endParaRPr>
          </a:p>
        </p:txBody>
      </p:sp>
      <p:sp>
        <p:nvSpPr>
          <p:cNvPr id="10" name="object 4"/>
          <p:cNvSpPr txBox="1">
            <a:spLocks/>
          </p:cNvSpPr>
          <p:nvPr/>
        </p:nvSpPr>
        <p:spPr>
          <a:xfrm>
            <a:off x="5242374" y="1178992"/>
            <a:ext cx="11241539" cy="1367682"/>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
                <a:srgbClr val="000000"/>
              </a:buClr>
              <a:buSzTx/>
              <a:buFont typeface="Arial"/>
              <a:buNone/>
              <a:tabLst/>
              <a:defRPr/>
            </a:pPr>
            <a:r>
              <a:rPr kumimoji="0" lang="en-US" sz="8800" b="1" i="0" u="none" strike="noStrike" kern="0" cap="none" spc="-5" normalizeH="0" baseline="0" noProof="0" dirty="0" smtClean="0">
                <a:ln>
                  <a:noFill/>
                </a:ln>
                <a:solidFill>
                  <a:srgbClr val="001F5F"/>
                </a:solidFill>
                <a:effectLst/>
                <a:uLnTx/>
                <a:uFillTx/>
                <a:latin typeface="Calibri"/>
                <a:ea typeface="Arial"/>
                <a:cs typeface="Calibri"/>
                <a:sym typeface="Arial"/>
              </a:rPr>
              <a:t>CHAPTER </a:t>
            </a:r>
            <a:r>
              <a:rPr kumimoji="0" lang="en-US" sz="8800" b="1" i="0" u="none" strike="noStrike" kern="0" cap="none" spc="0" normalizeH="0" baseline="0" noProof="0" dirty="0" smtClean="0">
                <a:ln>
                  <a:noFill/>
                </a:ln>
                <a:solidFill>
                  <a:srgbClr val="001F5F"/>
                </a:solidFill>
                <a:effectLst/>
                <a:uLnTx/>
                <a:uFillTx/>
                <a:latin typeface="Calibri"/>
                <a:ea typeface="Arial"/>
                <a:cs typeface="Calibri"/>
                <a:sym typeface="Arial"/>
              </a:rPr>
              <a:t>8</a:t>
            </a:r>
            <a:r>
              <a:rPr kumimoji="0" lang="en-US" sz="8800" b="1" i="0" u="none" strike="noStrike" kern="0" cap="none" spc="-105" normalizeH="0" baseline="0" noProof="0" dirty="0" smtClean="0">
                <a:ln>
                  <a:noFill/>
                </a:ln>
                <a:solidFill>
                  <a:srgbClr val="001F5F"/>
                </a:solidFill>
                <a:effectLst/>
                <a:uLnTx/>
                <a:uFillTx/>
                <a:latin typeface="Calibri"/>
                <a:ea typeface="Arial"/>
                <a:cs typeface="Calibri"/>
                <a:sym typeface="Arial"/>
              </a:rPr>
              <a:t> </a:t>
            </a:r>
            <a:endParaRPr kumimoji="0" lang="en-US" sz="8800" b="1" i="0" u="none" strike="noStrike" kern="0" cap="none" spc="0" normalizeH="0" baseline="0" noProof="0" dirty="0">
              <a:ln>
                <a:noFill/>
              </a:ln>
              <a:solidFill>
                <a:srgbClr val="001F5F"/>
              </a:solidFill>
              <a:effectLst/>
              <a:uLnTx/>
              <a:uFillTx/>
              <a:latin typeface="Calibri"/>
              <a:ea typeface="Arial"/>
              <a:cs typeface="Calibri"/>
              <a:sym typeface="Arial"/>
            </a:endParaRPr>
          </a:p>
        </p:txBody>
      </p:sp>
      <p:sp>
        <p:nvSpPr>
          <p:cNvPr id="13" name="object 5"/>
          <p:cNvSpPr txBox="1">
            <a:spLocks/>
          </p:cNvSpPr>
          <p:nvPr/>
        </p:nvSpPr>
        <p:spPr>
          <a:xfrm>
            <a:off x="2329474" y="3030291"/>
            <a:ext cx="12163766" cy="2549801"/>
          </a:xfrm>
          <a:prstGeom prst="rect">
            <a:avLst/>
          </a:prstGeom>
        </p:spPr>
        <p:txBody>
          <a:bodyPr vert="horz" wrap="square" lIns="0" tIns="12700" rIns="0" bIns="0" rtlCol="0">
            <a:spAutoFit/>
          </a:bodyPr>
          <a:lstStyle/>
          <a:p>
            <a:pPr marL="10795" marR="5080" lvl="0" indent="0" algn="ctr" defTabSz="914400" rtl="0" eaLnBrk="1" fontAlgn="auto" latinLnBrk="0" hangingPunct="1">
              <a:lnSpc>
                <a:spcPct val="120000"/>
              </a:lnSpc>
              <a:spcBef>
                <a:spcPts val="100"/>
              </a:spcBef>
              <a:spcAft>
                <a:spcPts val="0"/>
              </a:spcAft>
              <a:buClr>
                <a:srgbClr val="000000"/>
              </a:buClr>
              <a:buSzTx/>
              <a:buFont typeface="Arial"/>
              <a:buNone/>
              <a:tabLst/>
              <a:defRPr/>
            </a:pPr>
            <a:r>
              <a:rPr lang="en-US" sz="7200" b="1" spc="-65" dirty="0" smtClean="0"/>
              <a:t>P</a:t>
            </a:r>
            <a:r>
              <a:rPr kumimoji="0" lang="en-US" sz="7200" b="1" i="0" u="none" strike="noStrike" kern="0" cap="none" spc="-65" normalizeH="0" baseline="0" noProof="0" dirty="0" err="1" smtClean="0">
                <a:ln>
                  <a:noFill/>
                </a:ln>
                <a:solidFill>
                  <a:srgbClr val="000000"/>
                </a:solidFill>
                <a:effectLst/>
                <a:uLnTx/>
                <a:uFillTx/>
                <a:latin typeface="Arial"/>
                <a:ea typeface="Arial"/>
                <a:cs typeface="Arial"/>
                <a:sym typeface="Arial"/>
              </a:rPr>
              <a:t>rinciples</a:t>
            </a:r>
            <a:r>
              <a:rPr kumimoji="0" lang="en-US" sz="7200" b="1" i="0" u="none" strike="noStrike" kern="0" cap="none" spc="-65" normalizeH="0" baseline="0" noProof="0" dirty="0" smtClean="0">
                <a:ln>
                  <a:noFill/>
                </a:ln>
                <a:solidFill>
                  <a:srgbClr val="000000"/>
                </a:solidFill>
                <a:effectLst/>
                <a:uLnTx/>
                <a:uFillTx/>
                <a:latin typeface="Arial"/>
                <a:ea typeface="Arial"/>
                <a:cs typeface="Arial"/>
                <a:sym typeface="Arial"/>
              </a:rPr>
              <a:t> of inheritance-</a:t>
            </a:r>
            <a:r>
              <a:rPr lang="en-US" sz="7200" b="1" spc="-65" dirty="0" smtClean="0"/>
              <a:t> Gene interactions </a:t>
            </a:r>
            <a:endParaRPr kumimoji="0" lang="en-US" sz="1400" b="1" i="0" u="none" strike="noStrike" kern="0" cap="none" spc="-15" normalizeH="0" baseline="0" noProof="0" dirty="0">
              <a:ln>
                <a:noFill/>
              </a:ln>
              <a:solidFill>
                <a:srgbClr val="000000"/>
              </a:solidFill>
              <a:effectLst/>
              <a:uLnTx/>
              <a:uFillTx/>
              <a:latin typeface="Arial"/>
              <a:ea typeface="Arial"/>
              <a:cs typeface="Arial"/>
              <a:sym typeface="Arial"/>
            </a:endParaRPr>
          </a:p>
        </p:txBody>
      </p:sp>
      <p:sp>
        <p:nvSpPr>
          <p:cNvPr id="7170" name="AutoShape 2" descr="Bacteria Cartoon Stock Vector (Royalty Free) 60788624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2" name="AutoShape 4" descr="Bacteria Cartoon Stock Vector (Royalty Free) 60788624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lang="en-US"/>
          </a:p>
        </p:txBody>
      </p:sp>
      <p:pic>
        <p:nvPicPr>
          <p:cNvPr id="4098" name="Picture 2" descr="C:\Users\Admin\Desktop\polygenic-inheritance-11-638.jpg"/>
          <p:cNvPicPr>
            <a:picLocks noChangeAspect="1" noChangeArrowheads="1"/>
          </p:cNvPicPr>
          <p:nvPr/>
        </p:nvPicPr>
        <p:blipFill>
          <a:blip r:embed="rId2"/>
          <a:srcRect/>
          <a:stretch>
            <a:fillRect/>
          </a:stretch>
        </p:blipFill>
        <p:spPr bwMode="auto">
          <a:xfrm>
            <a:off x="2013584" y="0"/>
            <a:ext cx="14121613" cy="1060227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endParaRPr lang="en-US"/>
          </a:p>
        </p:txBody>
      </p:sp>
      <p:pic>
        <p:nvPicPr>
          <p:cNvPr id="5122" name="Picture 2" descr="C:\Users\Admin\Desktop\polygenic-inheritance-12-638.jpg"/>
          <p:cNvPicPr>
            <a:picLocks noChangeAspect="1" noChangeArrowheads="1"/>
          </p:cNvPicPr>
          <p:nvPr/>
        </p:nvPicPr>
        <p:blipFill>
          <a:blip r:embed="rId2"/>
          <a:srcRect/>
          <a:stretch>
            <a:fillRect/>
          </a:stretch>
        </p:blipFill>
        <p:spPr bwMode="auto">
          <a:xfrm>
            <a:off x="1990724" y="0"/>
            <a:ext cx="13701683" cy="10287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12</a:t>
            </a:fld>
            <a:endParaRPr lang="en-US"/>
          </a:p>
        </p:txBody>
      </p:sp>
      <p:pic>
        <p:nvPicPr>
          <p:cNvPr id="6146" name="Picture 2" descr="C:\Users\Admin\Desktop\polygenic-inheritance-13-638.jpg"/>
          <p:cNvPicPr>
            <a:picLocks noChangeAspect="1" noChangeArrowheads="1"/>
          </p:cNvPicPr>
          <p:nvPr/>
        </p:nvPicPr>
        <p:blipFill>
          <a:blip r:embed="rId2"/>
          <a:srcRect/>
          <a:stretch>
            <a:fillRect/>
          </a:stretch>
        </p:blipFill>
        <p:spPr bwMode="auto">
          <a:xfrm>
            <a:off x="2105024" y="0"/>
            <a:ext cx="13645515" cy="1024483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13</a:t>
            </a:fld>
            <a:endParaRPr lang="en-US"/>
          </a:p>
        </p:txBody>
      </p:sp>
      <p:pic>
        <p:nvPicPr>
          <p:cNvPr id="8194" name="Picture 2" descr="C:\Users\Admin\Desktop\polygenic-inheritance-14-638.jpg"/>
          <p:cNvPicPr>
            <a:picLocks noChangeAspect="1" noChangeArrowheads="1"/>
          </p:cNvPicPr>
          <p:nvPr/>
        </p:nvPicPr>
        <p:blipFill>
          <a:blip r:embed="rId2"/>
          <a:srcRect/>
          <a:stretch>
            <a:fillRect/>
          </a:stretch>
        </p:blipFill>
        <p:spPr bwMode="auto">
          <a:xfrm>
            <a:off x="2150745" y="0"/>
            <a:ext cx="13531216" cy="1015901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0280" y="320358"/>
            <a:ext cx="13258800" cy="1143000"/>
          </a:xfrm>
        </p:spPr>
        <p:txBody>
          <a:bodyPr>
            <a:noAutofit/>
          </a:bodyPr>
          <a:lstStyle/>
          <a:p>
            <a:r>
              <a:rPr lang="en-US" sz="5400" dirty="0" smtClean="0"/>
              <a:t>How to detect the skin </a:t>
            </a:r>
            <a:r>
              <a:rPr lang="en-US" sz="5400" dirty="0" err="1" smtClean="0"/>
              <a:t>colour</a:t>
            </a:r>
            <a:r>
              <a:rPr lang="en-US" sz="5400" dirty="0" smtClean="0"/>
              <a:t> genetically?</a:t>
            </a:r>
            <a:endParaRPr lang="en-US" sz="5400" dirty="0"/>
          </a:p>
        </p:txBody>
      </p:sp>
      <p:sp>
        <p:nvSpPr>
          <p:cNvPr id="3" name="Text Placeholder 2"/>
          <p:cNvSpPr>
            <a:spLocks noGrp="1"/>
          </p:cNvSpPr>
          <p:nvPr>
            <p:ph type="body" idx="1"/>
          </p:nvPr>
        </p:nvSpPr>
        <p:spPr>
          <a:xfrm>
            <a:off x="3360420" y="2857500"/>
            <a:ext cx="11567160" cy="4525963"/>
          </a:xfrm>
        </p:spPr>
        <p:txBody>
          <a:bodyPr>
            <a:normAutofit fontScale="92500" lnSpcReduction="10000"/>
          </a:bodyPr>
          <a:lstStyle/>
          <a:p>
            <a:r>
              <a:rPr lang="en-US" sz="4400" dirty="0" smtClean="0"/>
              <a:t>6 dominant – black 			- 1</a:t>
            </a:r>
          </a:p>
          <a:p>
            <a:r>
              <a:rPr lang="en-US" sz="4400" dirty="0" smtClean="0"/>
              <a:t>5 dominant- very dark			- 6</a:t>
            </a:r>
          </a:p>
          <a:p>
            <a:r>
              <a:rPr lang="en-US" sz="4400" dirty="0" smtClean="0"/>
              <a:t>4 dominant – dark				- 15</a:t>
            </a:r>
          </a:p>
          <a:p>
            <a:r>
              <a:rPr lang="en-US" sz="4400" dirty="0" smtClean="0"/>
              <a:t>3 dominant – intermediate 		- 20</a:t>
            </a:r>
          </a:p>
          <a:p>
            <a:r>
              <a:rPr lang="en-US" sz="4400" dirty="0" smtClean="0"/>
              <a:t>2 dominant- fair 				- 15</a:t>
            </a:r>
          </a:p>
          <a:p>
            <a:r>
              <a:rPr lang="en-US" sz="4400" dirty="0" smtClean="0"/>
              <a:t>1 dominant – very fair			 -6</a:t>
            </a:r>
          </a:p>
          <a:p>
            <a:r>
              <a:rPr lang="en-US" sz="4400" dirty="0" smtClean="0"/>
              <a:t>0 dominant -  albino 			 - 1</a:t>
            </a:r>
            <a:endParaRPr lang="en-US" sz="44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15</a:t>
            </a:fld>
            <a:endParaRPr lang="en-US"/>
          </a:p>
        </p:txBody>
      </p:sp>
      <p:pic>
        <p:nvPicPr>
          <p:cNvPr id="35842" name="Picture 2" descr="C:\Users\Admin\Desktop\punnet-1024x948.png"/>
          <p:cNvPicPr>
            <a:picLocks noChangeAspect="1" noChangeArrowheads="1"/>
          </p:cNvPicPr>
          <p:nvPr/>
        </p:nvPicPr>
        <p:blipFill>
          <a:blip r:embed="rId2"/>
          <a:srcRect/>
          <a:stretch>
            <a:fillRect/>
          </a:stretch>
        </p:blipFill>
        <p:spPr bwMode="auto">
          <a:xfrm>
            <a:off x="3200400" y="333167"/>
            <a:ext cx="10751820" cy="995383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16</a:t>
            </a:fld>
            <a:endParaRPr lang="en-US"/>
          </a:p>
        </p:txBody>
      </p:sp>
      <p:pic>
        <p:nvPicPr>
          <p:cNvPr id="36867" name="Picture 3" descr="C:\Users\Admin\Desktop\Epistasis.png"/>
          <p:cNvPicPr>
            <a:picLocks noChangeAspect="1" noChangeArrowheads="1"/>
          </p:cNvPicPr>
          <p:nvPr/>
        </p:nvPicPr>
        <p:blipFill>
          <a:blip r:embed="rId2"/>
          <a:srcRect/>
          <a:stretch>
            <a:fillRect/>
          </a:stretch>
        </p:blipFill>
        <p:spPr bwMode="auto">
          <a:xfrm>
            <a:off x="2867025" y="-1693863"/>
            <a:ext cx="12552363" cy="1367631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80" y="274638"/>
            <a:ext cx="8229600" cy="1143000"/>
          </a:xfrm>
        </p:spPr>
        <p:txBody>
          <a:bodyPr>
            <a:noAutofit/>
          </a:bodyPr>
          <a:lstStyle/>
          <a:p>
            <a:r>
              <a:rPr lang="en-US" sz="7200" dirty="0" smtClean="0"/>
              <a:t>Polygenic interaction </a:t>
            </a:r>
            <a:endParaRPr lang="en-US" sz="72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17</a:t>
            </a:fld>
            <a:endParaRPr lang="en-US"/>
          </a:p>
        </p:txBody>
      </p:sp>
      <p:pic>
        <p:nvPicPr>
          <p:cNvPr id="34818" name="Picture 2" descr="C:\Users\Admin\Desktop\Human-skin-color-chart.jpg"/>
          <p:cNvPicPr>
            <a:picLocks noChangeAspect="1" noChangeArrowheads="1"/>
          </p:cNvPicPr>
          <p:nvPr/>
        </p:nvPicPr>
        <p:blipFill>
          <a:blip r:embed="rId2"/>
          <a:srcRect/>
          <a:stretch>
            <a:fillRect/>
          </a:stretch>
        </p:blipFill>
        <p:spPr bwMode="auto">
          <a:xfrm>
            <a:off x="523874" y="3177540"/>
            <a:ext cx="16597313" cy="656082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r>
              <a:rPr lang="en-US" dirty="0" smtClean="0">
                <a:solidFill>
                  <a:schemeClr val="tx1"/>
                </a:solidFill>
              </a:rPr>
              <a:t>10/10</a:t>
            </a:r>
            <a:endParaRPr lang="en-US" dirty="0">
              <a:solidFill>
                <a:schemeClr val="tx1"/>
              </a:solidFill>
            </a:endParaRPr>
          </a:p>
        </p:txBody>
      </p:sp>
      <p:pic>
        <p:nvPicPr>
          <p:cNvPr id="3074" name="Picture 2" descr="C:\Users\Admin\Desktop\images (1).jpg"/>
          <p:cNvPicPr>
            <a:picLocks noChangeAspect="1" noChangeArrowheads="1"/>
          </p:cNvPicPr>
          <p:nvPr/>
        </p:nvPicPr>
        <p:blipFill>
          <a:blip r:embed="rId2"/>
          <a:srcRect b="7125"/>
          <a:stretch>
            <a:fillRect/>
          </a:stretch>
        </p:blipFill>
        <p:spPr bwMode="auto">
          <a:xfrm>
            <a:off x="5623560" y="299769"/>
            <a:ext cx="8802169" cy="9987231"/>
          </a:xfrm>
          <a:prstGeom prst="rect">
            <a:avLst/>
          </a:prstGeom>
          <a:noFill/>
        </p:spPr>
      </p:pic>
      <p:sp>
        <p:nvSpPr>
          <p:cNvPr id="4" name="Google Shape;179;p2"/>
          <p:cNvSpPr txBox="1">
            <a:spLocks noGrp="1"/>
          </p:cNvSpPr>
          <p:nvPr>
            <p:ph type="dt" idx="10"/>
          </p:nvPr>
        </p:nvSpPr>
        <p:spPr>
          <a:xfrm>
            <a:off x="337634" y="9921875"/>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dirty="0" smtClean="0">
                <a:solidFill>
                  <a:schemeClr val="dk1"/>
                </a:solidFill>
              </a:rPr>
              <a:t>15/6/2020</a:t>
            </a:r>
            <a:endParaRPr sz="1400">
              <a:solidFill>
                <a:schemeClr val="dk1"/>
              </a:solidFill>
            </a:endParaRPr>
          </a:p>
        </p:txBody>
      </p:sp>
      <p:sp>
        <p:nvSpPr>
          <p:cNvPr id="5" name="Google Shape;180;p2"/>
          <p:cNvSpPr txBox="1">
            <a:spLocks noGrp="1"/>
          </p:cNvSpPr>
          <p:nvPr>
            <p:ph type="ftr" idx="11"/>
          </p:nvPr>
        </p:nvSpPr>
        <p:spPr>
          <a:xfrm>
            <a:off x="2514600" y="9646920"/>
            <a:ext cx="12070080" cy="64008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1400" b="1" dirty="0" smtClean="0">
                <a:solidFill>
                  <a:schemeClr val="dk1"/>
                </a:solidFill>
                <a:latin typeface="Cambria"/>
                <a:ea typeface="Cambria"/>
                <a:cs typeface="Cambria"/>
                <a:sym typeface="Cambria"/>
              </a:rPr>
              <a:t>INTRODUCTION (SCD) / SKILL AND CAREER DEVELOPMENT/ SARASWATHI.R/ENG/SNS ACADEMY</a:t>
            </a:r>
            <a:endParaRPr sz="1400" b="1">
              <a:solidFill>
                <a:schemeClr val="dk1"/>
              </a:solidFill>
              <a:latin typeface="Cambria"/>
              <a:ea typeface="Cambria"/>
              <a:cs typeface="Cambria"/>
              <a:sym typeface="Cambri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0" y="457518"/>
            <a:ext cx="8229600" cy="1143000"/>
          </a:xfrm>
        </p:spPr>
        <p:txBody>
          <a:bodyPr>
            <a:noAutofit/>
          </a:bodyPr>
          <a:lstStyle/>
          <a:p>
            <a:r>
              <a:rPr lang="en-US" sz="7200" b="1" dirty="0" smtClean="0"/>
              <a:t>Collaborator genes</a:t>
            </a:r>
            <a:r>
              <a:rPr lang="en-US" sz="7200" dirty="0" smtClean="0"/>
              <a:t> </a:t>
            </a:r>
            <a:endParaRPr lang="en-US" sz="7200" dirty="0"/>
          </a:p>
        </p:txBody>
      </p:sp>
      <p:sp>
        <p:nvSpPr>
          <p:cNvPr id="3" name="Text Placeholder 2"/>
          <p:cNvSpPr>
            <a:spLocks noGrp="1"/>
          </p:cNvSpPr>
          <p:nvPr>
            <p:ph type="body" idx="1"/>
          </p:nvPr>
        </p:nvSpPr>
        <p:spPr>
          <a:xfrm>
            <a:off x="2034540" y="1783080"/>
            <a:ext cx="6583680" cy="7772400"/>
          </a:xfrm>
        </p:spPr>
        <p:txBody>
          <a:bodyPr>
            <a:noAutofit/>
          </a:bodyPr>
          <a:lstStyle/>
          <a:p>
            <a:r>
              <a:rPr lang="en-US" sz="2800" dirty="0" smtClean="0"/>
              <a:t> </a:t>
            </a:r>
            <a:r>
              <a:rPr lang="en-US" sz="4000" dirty="0" smtClean="0"/>
              <a:t>In collaboration two gene pairs, which are present on separate loci but influence the same trait, interact to produce some totally new trait or phenotype that neither of the genes by itself could produce.</a:t>
            </a:r>
          </a:p>
          <a:p>
            <a:pPr>
              <a:buNone/>
            </a:pPr>
            <a:r>
              <a:rPr lang="en-US" sz="5400" dirty="0" smtClean="0"/>
              <a:t> </a:t>
            </a:r>
            <a:r>
              <a:rPr lang="en-US" sz="4000" dirty="0" smtClean="0">
                <a:solidFill>
                  <a:srgbClr val="FF0000"/>
                </a:solidFill>
              </a:rPr>
              <a:t>Example : </a:t>
            </a:r>
            <a:r>
              <a:rPr lang="en-US" sz="4000" dirty="0" smtClean="0">
                <a:solidFill>
                  <a:srgbClr val="7030A0"/>
                </a:solidFill>
              </a:rPr>
              <a:t>Inheritance of combs in poultry, where two genes control the development of comb.</a:t>
            </a:r>
          </a:p>
          <a:p>
            <a:endParaRPr lang="en-US" sz="36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a:t>
            </a:fld>
            <a:endParaRPr lang="en-US"/>
          </a:p>
        </p:txBody>
      </p:sp>
      <p:pic>
        <p:nvPicPr>
          <p:cNvPr id="5" name="Picture 2" descr="C:\Users\Admin\Desktop\image007.png"/>
          <p:cNvPicPr>
            <a:picLocks noChangeAspect="1" noChangeArrowheads="1"/>
          </p:cNvPicPr>
          <p:nvPr/>
        </p:nvPicPr>
        <p:blipFill>
          <a:blip r:embed="rId2"/>
          <a:srcRect/>
          <a:stretch>
            <a:fillRect/>
          </a:stretch>
        </p:blipFill>
        <p:spPr bwMode="auto">
          <a:xfrm>
            <a:off x="10264139" y="415573"/>
            <a:ext cx="6369369" cy="987142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pic>
        <p:nvPicPr>
          <p:cNvPr id="30723" name="Picture 3" descr="C:\Users\Admin\Desktop\polygenic-inheritance-2-638.jpg"/>
          <p:cNvPicPr>
            <a:picLocks noChangeAspect="1" noChangeArrowheads="1"/>
          </p:cNvPicPr>
          <p:nvPr/>
        </p:nvPicPr>
        <p:blipFill>
          <a:blip r:embed="rId2"/>
          <a:srcRect/>
          <a:stretch>
            <a:fillRect/>
          </a:stretch>
        </p:blipFill>
        <p:spPr bwMode="auto">
          <a:xfrm>
            <a:off x="2082164" y="0"/>
            <a:ext cx="13701683" cy="10287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a:p>
        </p:txBody>
      </p:sp>
      <p:pic>
        <p:nvPicPr>
          <p:cNvPr id="31746" name="Picture 2" descr="C:\Users\Admin\Desktop\polygenic-inheritance-3-638.jpg"/>
          <p:cNvPicPr>
            <a:picLocks noChangeAspect="1" noChangeArrowheads="1"/>
          </p:cNvPicPr>
          <p:nvPr/>
        </p:nvPicPr>
        <p:blipFill>
          <a:blip r:embed="rId2"/>
          <a:srcRect/>
          <a:stretch>
            <a:fillRect/>
          </a:stretch>
        </p:blipFill>
        <p:spPr bwMode="auto">
          <a:xfrm>
            <a:off x="2287905" y="0"/>
            <a:ext cx="13305856" cy="998982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pic>
        <p:nvPicPr>
          <p:cNvPr id="32770" name="Picture 2" descr="C:\Users\Admin\Desktop\polygenic-inheritance-4-638.jpg"/>
          <p:cNvPicPr>
            <a:picLocks noChangeAspect="1" noChangeArrowheads="1"/>
          </p:cNvPicPr>
          <p:nvPr/>
        </p:nvPicPr>
        <p:blipFill>
          <a:blip r:embed="rId2"/>
          <a:srcRect/>
          <a:stretch>
            <a:fillRect/>
          </a:stretch>
        </p:blipFill>
        <p:spPr bwMode="auto">
          <a:xfrm>
            <a:off x="1990724" y="0"/>
            <a:ext cx="13828395" cy="1038213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a:p>
        </p:txBody>
      </p:sp>
      <p:pic>
        <p:nvPicPr>
          <p:cNvPr id="33794" name="Picture 2" descr="C:\Users\Admin\Desktop\polygenic-inheritance-5-638.jpg"/>
          <p:cNvPicPr>
            <a:picLocks noChangeAspect="1" noChangeArrowheads="1"/>
          </p:cNvPicPr>
          <p:nvPr/>
        </p:nvPicPr>
        <p:blipFill>
          <a:blip r:embed="rId2"/>
          <a:srcRect/>
          <a:stretch>
            <a:fillRect/>
          </a:stretch>
        </p:blipFill>
        <p:spPr bwMode="auto">
          <a:xfrm>
            <a:off x="1990724" y="0"/>
            <a:ext cx="13759815" cy="1033064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a:p>
        </p:txBody>
      </p:sp>
      <p:pic>
        <p:nvPicPr>
          <p:cNvPr id="1026" name="Picture 2" descr="C:\Users\Admin\Desktop\polygenic-inheritance-8-638.jpg"/>
          <p:cNvPicPr>
            <a:picLocks noChangeAspect="1" noChangeArrowheads="1"/>
          </p:cNvPicPr>
          <p:nvPr/>
        </p:nvPicPr>
        <p:blipFill>
          <a:blip r:embed="rId2"/>
          <a:srcRect/>
          <a:stretch>
            <a:fillRect/>
          </a:stretch>
        </p:blipFill>
        <p:spPr bwMode="auto">
          <a:xfrm>
            <a:off x="2059304" y="0"/>
            <a:ext cx="13701683" cy="10287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pic>
        <p:nvPicPr>
          <p:cNvPr id="2050" name="Picture 2" descr="C:\Users\Admin\Desktop\polygenic-inheritance-9-638.jpg"/>
          <p:cNvPicPr>
            <a:picLocks noChangeAspect="1" noChangeArrowheads="1"/>
          </p:cNvPicPr>
          <p:nvPr/>
        </p:nvPicPr>
        <p:blipFill>
          <a:blip r:embed="rId2"/>
          <a:srcRect/>
          <a:stretch>
            <a:fillRect/>
          </a:stretch>
        </p:blipFill>
        <p:spPr bwMode="auto">
          <a:xfrm>
            <a:off x="2036444" y="0"/>
            <a:ext cx="13759815" cy="1033064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lang="en-US"/>
          </a:p>
        </p:txBody>
      </p:sp>
      <p:pic>
        <p:nvPicPr>
          <p:cNvPr id="3074" name="Picture 2" descr="C:\Users\Admin\Desktop\polygenic-inheritance-10-638.jpg"/>
          <p:cNvPicPr>
            <a:picLocks noChangeAspect="1" noChangeArrowheads="1"/>
          </p:cNvPicPr>
          <p:nvPr/>
        </p:nvPicPr>
        <p:blipFill>
          <a:blip r:embed="rId2"/>
          <a:srcRect/>
          <a:stretch>
            <a:fillRect/>
          </a:stretch>
        </p:blipFill>
        <p:spPr bwMode="auto">
          <a:xfrm>
            <a:off x="1899284" y="0"/>
            <a:ext cx="13701683" cy="10287000"/>
          </a:xfrm>
          <a:prstGeom prst="rect">
            <a:avLst/>
          </a:prstGeom>
          <a:noFill/>
        </p:spPr>
      </p:pic>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1C554B6E7B444F99770353EEBE5E49" ma:contentTypeVersion="6" ma:contentTypeDescription="Create a new document." ma:contentTypeScope="" ma:versionID="ad7e0f6e4a93098c1504d9b2cdfd626c">
  <xsd:schema xmlns:xsd="http://www.w3.org/2001/XMLSchema" xmlns:xs="http://www.w3.org/2001/XMLSchema" xmlns:p="http://schemas.microsoft.com/office/2006/metadata/properties" xmlns:ns2="cf824c1f-f79b-4cd7-b1a0-8d390f9247ba" targetNamespace="http://schemas.microsoft.com/office/2006/metadata/properties" ma:root="true" ma:fieldsID="0984cf95eb3ff04783acaf0f9c1ba288" ns2:_="">
    <xsd:import namespace="cf824c1f-f79b-4cd7-b1a0-8d390f9247b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824c1f-f79b-4cd7-b1a0-8d390f9247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EBBFEE-91D9-43E6-BD93-50399B5505F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DA51EEA-7D65-4F28-9D59-87CECBE9AB91}">
  <ds:schemaRefs>
    <ds:schemaRef ds:uri="http://schemas.microsoft.com/sharepoint/v3/contenttype/forms"/>
  </ds:schemaRefs>
</ds:datastoreItem>
</file>

<file path=customXml/itemProps3.xml><?xml version="1.0" encoding="utf-8"?>
<ds:datastoreItem xmlns:ds="http://schemas.openxmlformats.org/officeDocument/2006/customXml" ds:itemID="{C6BBEC20-16D8-4EB5-BDDF-62C4AFB845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824c1f-f79b-4cd7-b1a0-8d390f9247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252</TotalTime>
  <Words>110</Words>
  <Application>Microsoft Office PowerPoint</Application>
  <PresentationFormat>Custom</PresentationFormat>
  <Paragraphs>45</Paragraphs>
  <Slides>18</Slides>
  <Notes>1</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1_Office Theme</vt:lpstr>
      <vt:lpstr>Office Theme</vt:lpstr>
      <vt:lpstr>Slide 1</vt:lpstr>
      <vt:lpstr>Collaborator genes </vt:lpstr>
      <vt:lpstr>Slide 3</vt:lpstr>
      <vt:lpstr>Slide 4</vt:lpstr>
      <vt:lpstr>Slide 5</vt:lpstr>
      <vt:lpstr>Slide 6</vt:lpstr>
      <vt:lpstr>Slide 7</vt:lpstr>
      <vt:lpstr>Slide 8</vt:lpstr>
      <vt:lpstr>Slide 9</vt:lpstr>
      <vt:lpstr>Slide 10</vt:lpstr>
      <vt:lpstr>Slide 11</vt:lpstr>
      <vt:lpstr>Slide 12</vt:lpstr>
      <vt:lpstr>Slide 13</vt:lpstr>
      <vt:lpstr>How to detect the skin colour genetically?</vt:lpstr>
      <vt:lpstr>Slide 15</vt:lpstr>
      <vt:lpstr>Slide 16</vt:lpstr>
      <vt:lpstr>Polygenic interaction </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50</cp:revision>
  <dcterms:created xsi:type="dcterms:W3CDTF">2006-08-16T00:00:00Z</dcterms:created>
  <dcterms:modified xsi:type="dcterms:W3CDTF">2020-07-31T04:25:57Z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0x010100331C554B6E7B444F99770353EEBE5E49</vt:lpwstr>
  </property>
</Properties>
</file>